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60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17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9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78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9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61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2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18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7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10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5A2E1-57C2-490B-9712-EF2AC1242D3E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6094-A782-4B43-BBC9-C0B9BF54D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4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nFKd83YoZEGNVbJ1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k02@isilip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青色の網目と節点の抽象的な背景">
            <a:extLst>
              <a:ext uri="{FF2B5EF4-FFF2-40B4-BE49-F238E27FC236}">
                <a16:creationId xmlns:a16="http://schemas.microsoft.com/office/drawing/2014/main" id="{3305DA15-CC48-5AA8-123B-F5BD138E78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7" y="0"/>
            <a:ext cx="6737433" cy="311099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F24DC3A-6D77-9BD2-B0F1-6211B4409AF8}"/>
              </a:ext>
            </a:extLst>
          </p:cNvPr>
          <p:cNvSpPr/>
          <p:nvPr/>
        </p:nvSpPr>
        <p:spPr>
          <a:xfrm>
            <a:off x="63112" y="0"/>
            <a:ext cx="6716551" cy="91225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373" y="486615"/>
            <a:ext cx="6540860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38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深刻な人手不足、国際的なコスト競争の影響が懸念される中、当地域としましても、さらなる生産性向上に取り組む必要性があります。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338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化並びに自動化の推進は、これらの課題解決の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手段となりうる可能性があり、社内生産体制の改善・高度化に取り組むうえでも、検討を進めるべき分野と考えられます。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338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今回は、当地域のロボットベンダー企業様及び、自動化に取り組む企業様より、自動化導入の経緯・取り組みの事例紹介等をいただく機会として、本セミナーを開催させていただきます。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338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多くの皆様のご参加をお待ちしております。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7250" y="1856714"/>
            <a:ext cx="64846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　時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2025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日（月）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13:30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15:30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受付開始 </a:t>
            </a:r>
            <a:r>
              <a: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13:00</a:t>
            </a:r>
            <a:r>
              <a: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</a:p>
          <a:p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　場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エス・バード 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B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棟４階 経営相談室</a:t>
            </a:r>
            <a:endParaRPr kumimoji="1"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r>
              <a:rPr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住所</a:t>
            </a:r>
            <a:r>
              <a:rPr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</a:t>
            </a:r>
            <a:r>
              <a:rPr lang="zh-TW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飯田市座光寺</a:t>
            </a:r>
            <a:r>
              <a:rPr lang="en-US" altLang="zh-TW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3349-1   </a:t>
            </a:r>
          </a:p>
          <a:p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　催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（公財）南信州・飯田産業センター（南信州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DX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ワーキンググループ）</a:t>
            </a:r>
            <a:endParaRPr kumimoji="1"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定　員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 50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名程度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0332" y="3595691"/>
            <a:ext cx="5837336" cy="3416320"/>
          </a:xfrm>
          <a:prstGeom prst="rect">
            <a:avLst/>
          </a:prstGeom>
          <a:noFill/>
          <a:ln w="12700" cmpd="thickThin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+mj-ea"/>
                <a:ea typeface="+mj-ea"/>
              </a:rPr>
              <a:t>13:30</a:t>
            </a:r>
            <a:r>
              <a:rPr kumimoji="1" lang="ja-JP" altLang="en-US" sz="1200" b="1" dirty="0">
                <a:latin typeface="+mj-ea"/>
                <a:ea typeface="+mj-ea"/>
              </a:rPr>
              <a:t>　　　 </a:t>
            </a:r>
            <a:r>
              <a:rPr kumimoji="1" lang="en-US" altLang="ja-JP" sz="1200" b="1" dirty="0">
                <a:latin typeface="+mj-ea"/>
                <a:ea typeface="+mj-ea"/>
              </a:rPr>
              <a:t>   </a:t>
            </a:r>
            <a:r>
              <a:rPr kumimoji="1" lang="ja-JP" altLang="en-US" sz="1200" b="1" dirty="0">
                <a:latin typeface="+mj-ea"/>
                <a:ea typeface="+mj-ea"/>
              </a:rPr>
              <a:t>開会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endParaRPr kumimoji="1" lang="ja-JP" altLang="en-US" sz="1200" b="1" dirty="0">
              <a:latin typeface="+mj-ea"/>
              <a:ea typeface="+mj-ea"/>
            </a:endParaRPr>
          </a:p>
          <a:p>
            <a:r>
              <a:rPr kumimoji="1" lang="en-US" altLang="ja-JP" sz="1200" b="1" dirty="0">
                <a:latin typeface="+mj-ea"/>
                <a:ea typeface="+mj-ea"/>
              </a:rPr>
              <a:t>13:30</a:t>
            </a:r>
            <a:r>
              <a:rPr kumimoji="1" lang="ja-JP" altLang="en-US" sz="1200" b="1" dirty="0">
                <a:latin typeface="+mj-ea"/>
                <a:ea typeface="+mj-ea"/>
              </a:rPr>
              <a:t>～</a:t>
            </a:r>
            <a:r>
              <a:rPr kumimoji="1" lang="en-US" altLang="ja-JP" sz="1200" b="1" dirty="0">
                <a:latin typeface="+mj-ea"/>
                <a:ea typeface="+mj-ea"/>
              </a:rPr>
              <a:t>14:40   </a:t>
            </a:r>
            <a:r>
              <a:rPr kumimoji="1" lang="ja-JP" altLang="en-US" sz="1200" b="1" dirty="0">
                <a:latin typeface="+mj-ea"/>
                <a:ea typeface="+mj-ea"/>
              </a:rPr>
              <a:t>講演（１）「ベンダー企業が考える地域企業の自動化促進」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①三和ロボティクス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　代表取締役：沢　宏宣　氏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「自動化を当たり前にしている組織のチームビルディングの特徴」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②エヌ・エス・エス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　代表取締役社長：胡桃澤　知秀　氏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「自動化ベンダーが考える「自動化のすすめ」」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</a:t>
            </a:r>
            <a:r>
              <a:rPr kumimoji="1" lang="en-US" altLang="ja-JP" sz="1200" b="1" dirty="0">
                <a:latin typeface="+mj-ea"/>
                <a:ea typeface="+mj-ea"/>
              </a:rPr>
              <a:t>※</a:t>
            </a:r>
            <a:r>
              <a:rPr kumimoji="1" lang="ja-JP" altLang="en-US" sz="1200" b="1" dirty="0">
                <a:latin typeface="+mj-ea"/>
                <a:ea typeface="+mj-ea"/>
              </a:rPr>
              <a:t>適宜、質疑応答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en-US" altLang="ja-JP" sz="1200" b="1" dirty="0">
                <a:latin typeface="+mj-ea"/>
                <a:ea typeface="+mj-ea"/>
              </a:rPr>
              <a:t> 14:40</a:t>
            </a:r>
            <a:r>
              <a:rPr kumimoji="1" lang="ja-JP" altLang="en-US" sz="1200" b="1" dirty="0">
                <a:latin typeface="+mj-ea"/>
                <a:ea typeface="+mj-ea"/>
              </a:rPr>
              <a:t>～</a:t>
            </a:r>
            <a:r>
              <a:rPr kumimoji="1" lang="en-US" altLang="ja-JP" sz="1200" b="1" dirty="0">
                <a:latin typeface="+mj-ea"/>
                <a:ea typeface="+mj-ea"/>
              </a:rPr>
              <a:t>15:30  </a:t>
            </a:r>
            <a:r>
              <a:rPr kumimoji="1" lang="ja-JP" altLang="en-US" sz="1200" b="1" dirty="0">
                <a:latin typeface="+mj-ea"/>
                <a:ea typeface="+mj-ea"/>
              </a:rPr>
              <a:t>講演（２）「地域企業における自動化導入事例」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①三星ダイヤモンド工業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　所長：小笠原　規幸　氏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　　　　　　　　　　　　　　総務課主席：麦島　隆志　氏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「（仮題）工場の自動化と</a:t>
            </a:r>
            <a:r>
              <a:rPr kumimoji="1" lang="en-US" altLang="ja-JP" sz="1200" b="1" dirty="0">
                <a:latin typeface="+mj-ea"/>
                <a:ea typeface="+mj-ea"/>
              </a:rPr>
              <a:t>DX</a:t>
            </a:r>
            <a:r>
              <a:rPr kumimoji="1" lang="ja-JP" altLang="en-US" sz="1200" b="1" dirty="0">
                <a:latin typeface="+mj-ea"/>
                <a:ea typeface="+mj-ea"/>
              </a:rPr>
              <a:t>推進」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②飯田精機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　代表取締役社長：近藤　英二　氏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「自動化へのチャレンジ　ロボット導入」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　　　　　　</a:t>
            </a:r>
            <a:r>
              <a:rPr kumimoji="1" lang="en-US" altLang="ja-JP" sz="1200" b="1" dirty="0">
                <a:latin typeface="+mj-ea"/>
                <a:ea typeface="+mj-ea"/>
              </a:rPr>
              <a:t> ※</a:t>
            </a:r>
            <a:r>
              <a:rPr kumimoji="1" lang="ja-JP" altLang="en-US" sz="1200" b="1" dirty="0">
                <a:latin typeface="+mj-ea"/>
                <a:ea typeface="+mj-ea"/>
              </a:rPr>
              <a:t>適宜、質疑応答</a:t>
            </a:r>
            <a:endParaRPr kumimoji="1" lang="en-US" altLang="ja-JP" sz="1200" b="1" dirty="0">
              <a:latin typeface="+mj-ea"/>
              <a:ea typeface="+mj-ea"/>
            </a:endParaRPr>
          </a:p>
          <a:p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en-US" altLang="ja-JP" sz="1200" b="1" dirty="0">
                <a:latin typeface="+mj-ea"/>
                <a:ea typeface="+mj-ea"/>
              </a:rPr>
              <a:t>15:30</a:t>
            </a:r>
            <a:r>
              <a:rPr kumimoji="1" lang="ja-JP" altLang="en-US" sz="1200" b="1" dirty="0">
                <a:latin typeface="+mj-ea"/>
                <a:ea typeface="+mj-ea"/>
              </a:rPr>
              <a:t>　　　　閉会（アンケート記入）</a:t>
            </a:r>
            <a:endParaRPr kumimoji="1" lang="en-US" altLang="ja-JP" sz="1200" b="1" dirty="0"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106984" y="84510"/>
            <a:ext cx="4534783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ja-JP" alt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南信州地域　製造業自動化促進セミナー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1465" y="7106840"/>
            <a:ext cx="6670477" cy="32479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お申込み</a:t>
            </a:r>
            <a:endParaRPr kumimoji="1"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4760" y="7482798"/>
            <a:ext cx="6475473" cy="724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1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★受付窓口</a:t>
            </a:r>
            <a:r>
              <a:rPr kumimoji="1" lang="en-US" altLang="ja-JP" sz="101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</a:t>
            </a:r>
            <a:r>
              <a:rPr kumimoji="1" lang="ja-JP" altLang="en-US" sz="101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（公財）南信州・飯田産業センター</a:t>
            </a:r>
            <a:endParaRPr kumimoji="1" lang="en-US" altLang="ja-JP" sz="101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　　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申込方法 </a:t>
            </a:r>
            <a:r>
              <a:rPr kumimoji="1"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 QR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コード（</a:t>
            </a:r>
            <a:r>
              <a:rPr kumimoji="1"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Google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フォーム）または以下</a:t>
            </a:r>
            <a:r>
              <a:rPr kumimoji="1"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URL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のお申込みフォームよりお申込みください。</a:t>
            </a:r>
          </a:p>
          <a:p>
            <a:r>
              <a:rPr kumimoji="1" lang="ja-JP" altLang="en-US" sz="1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</a:t>
            </a:r>
            <a:r>
              <a:rPr kumimoji="1" lang="ja-JP" altLang="en-US" sz="10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kumimoji="1" lang="en-US" altLang="ja-JP" sz="10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  <a:hlinkClick r:id="rId3"/>
              </a:rPr>
              <a:t>https://forms.gle/nFKd83YoZEGNVbJ18</a:t>
            </a:r>
            <a:endParaRPr kumimoji="1" lang="en-US" altLang="ja-JP" sz="1000" dirty="0">
              <a:solidFill>
                <a:srgbClr val="FF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◎申込締切 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 2025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水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17:00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84437" y="3338464"/>
            <a:ext cx="6289126" cy="371721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13"/>
          </a:p>
        </p:txBody>
      </p:sp>
      <p:sp>
        <p:nvSpPr>
          <p:cNvPr id="13" name="正方形/長方形 12"/>
          <p:cNvSpPr/>
          <p:nvPr/>
        </p:nvSpPr>
        <p:spPr>
          <a:xfrm>
            <a:off x="1031003" y="3137641"/>
            <a:ext cx="4916559" cy="37886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プログラム・講師</a:t>
            </a:r>
          </a:p>
        </p:txBody>
      </p:sp>
      <p:pic>
        <p:nvPicPr>
          <p:cNvPr id="2" name="図 1" descr="logo_isilip_202102">
            <a:extLst>
              <a:ext uri="{FF2B5EF4-FFF2-40B4-BE49-F238E27FC236}">
                <a16:creationId xmlns:a16="http://schemas.microsoft.com/office/drawing/2014/main" id="{CFA521CD-30A1-F0A7-AD6A-615D758891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30"/>
          <a:stretch/>
        </p:blipFill>
        <p:spPr bwMode="auto">
          <a:xfrm>
            <a:off x="166294" y="147010"/>
            <a:ext cx="1869994" cy="2671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377BB76-5584-3681-6EB4-3B3D2A313A3B}"/>
              </a:ext>
            </a:extLst>
          </p:cNvPr>
          <p:cNvSpPr/>
          <p:nvPr/>
        </p:nvSpPr>
        <p:spPr>
          <a:xfrm>
            <a:off x="61465" y="8247181"/>
            <a:ext cx="6670477" cy="32479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お問合せ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6A8EE1-18CA-1D22-7F79-461884A39E21}"/>
              </a:ext>
            </a:extLst>
          </p:cNvPr>
          <p:cNvSpPr txBox="1"/>
          <p:nvPr/>
        </p:nvSpPr>
        <p:spPr>
          <a:xfrm>
            <a:off x="1009187" y="8641324"/>
            <a:ext cx="5696015" cy="41549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kumimoji="1" lang="ja-JP" altLang="en-US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公財</a:t>
            </a:r>
            <a:r>
              <a:rPr kumimoji="1" lang="en-US" altLang="ja-JP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kumimoji="1" lang="ja-JP" altLang="en-US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南信州・飯田産業センター </a:t>
            </a:r>
            <a:r>
              <a:rPr kumimoji="1" lang="en-US" altLang="ja-JP" sz="1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kumimoji="1" lang="ja-JP" altLang="en-US" sz="1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担当</a:t>
            </a:r>
            <a:r>
              <a:rPr kumimoji="1" lang="en-US" altLang="ja-JP" sz="1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</a:t>
            </a:r>
            <a:r>
              <a:rPr kumimoji="1" lang="ja-JP" altLang="en-US" sz="1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松本・熊谷・北原</a:t>
            </a:r>
            <a:r>
              <a:rPr kumimoji="1" lang="en-US" altLang="ja-JP" sz="1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kumimoji="1" lang="ja-JP" altLang="en-US" sz="105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TEL: 0265-52-1613   E-Mail: </a:t>
            </a:r>
            <a:r>
              <a:rPr kumimoji="1" lang="en-US" altLang="ja-JP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hlinkClick r:id="rId5"/>
              </a:rPr>
              <a:t>k02@isilip.com</a:t>
            </a:r>
            <a:r>
              <a:rPr kumimoji="1" lang="en-US" altLang="ja-JP" sz="10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〒</a:t>
            </a:r>
            <a:r>
              <a:rPr kumimoji="1"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395-0001 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飯田市座光寺</a:t>
            </a:r>
            <a:r>
              <a:rPr kumimoji="1"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3349-1</a:t>
            </a:r>
            <a:r>
              <a:rPr kumimoji="1"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エス・バード内</a:t>
            </a:r>
            <a:endParaRPr kumimoji="1" lang="en-US" altLang="ja-JP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B40E7C9-8A1F-6951-2305-1D9D6E79AE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7453378"/>
            <a:ext cx="782411" cy="78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8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44FE4FCD50A604ABA2D27F359AD91AF" ma:contentTypeVersion="18" ma:contentTypeDescription="新しいドキュメントを作成します。" ma:contentTypeScope="" ma:versionID="0997098037c0870921affdaa78dc925f">
  <xsd:schema xmlns:xsd="http://www.w3.org/2001/XMLSchema" xmlns:xs="http://www.w3.org/2001/XMLSchema" xmlns:p="http://schemas.microsoft.com/office/2006/metadata/properties" xmlns:ns2="4f544f24-a623-46d8-b10c-bcb14bfce513" xmlns:ns3="c46c18f8-9c59-4a7e-8c57-2fb7f13baeb8" targetNamespace="http://schemas.microsoft.com/office/2006/metadata/properties" ma:root="true" ma:fieldsID="bf8cf0f691d3be716b3928d325d9ff16" ns2:_="" ns3:_="">
    <xsd:import namespace="4f544f24-a623-46d8-b10c-bcb14bfce513"/>
    <xsd:import namespace="c46c18f8-9c59-4a7e-8c57-2fb7f13bae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544f24-a623-46d8-b10c-bcb14bfce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c18f8-9c59-4a7e-8c57-2fb7f13baeb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82f25e2-0c6e-4414-bf6c-4e5c07d4cbc9}" ma:internalName="TaxCatchAll" ma:showField="CatchAllData" ma:web="c46c18f8-9c59-4a7e-8c57-2fb7f13bae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6c18f8-9c59-4a7e-8c57-2fb7f13baeb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BDDFF-81C3-43DA-87C9-75A2E03C1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544f24-a623-46d8-b10c-bcb14bfce513"/>
    <ds:schemaRef ds:uri="c46c18f8-9c59-4a7e-8c57-2fb7f13bae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A8899F-BC17-4D27-BAC7-334ECBFA8222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46c18f8-9c59-4a7e-8c57-2fb7f13baeb8"/>
    <ds:schemaRef ds:uri="4f544f24-a623-46d8-b10c-bcb14bfce51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B696333-EEA3-4B5E-BAF2-369DC411EA7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d5ce837-86eb-4900-9c2a-2a13b5c0ee0d}" enabled="1" method="Privileged" siteId="{08b42e22-3a77-40ef-a51b-37104946de0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</TotalTime>
  <Words>459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HGS創英角ｺﾞｼｯｸUB</vt:lpstr>
      <vt:lpstr>Meiryo</vt:lpstr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熊谷 健太朗</dc:creator>
  <cp:lastModifiedBy>atsushi kitahara</cp:lastModifiedBy>
  <cp:revision>39</cp:revision>
  <cp:lastPrinted>2025-01-07T02:11:37Z</cp:lastPrinted>
  <dcterms:created xsi:type="dcterms:W3CDTF">2021-03-02T02:09:59Z</dcterms:created>
  <dcterms:modified xsi:type="dcterms:W3CDTF">2025-01-14T02:45:31Z</dcterms:modified>
</cp:coreProperties>
</file>